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57" r:id="rId4"/>
    <p:sldId id="259" r:id="rId5"/>
    <p:sldId id="297" r:id="rId6"/>
    <p:sldId id="260" r:id="rId7"/>
    <p:sldId id="307" r:id="rId8"/>
    <p:sldId id="306" r:id="rId9"/>
    <p:sldId id="295" r:id="rId10"/>
    <p:sldId id="298" r:id="rId11"/>
    <p:sldId id="300" r:id="rId12"/>
    <p:sldId id="299" r:id="rId13"/>
    <p:sldId id="262" r:id="rId14"/>
    <p:sldId id="263" r:id="rId15"/>
    <p:sldId id="264" r:id="rId16"/>
    <p:sldId id="265" r:id="rId17"/>
    <p:sldId id="296" r:id="rId18"/>
    <p:sldId id="304" r:id="rId19"/>
    <p:sldId id="267" r:id="rId20"/>
    <p:sldId id="301" r:id="rId21"/>
    <p:sldId id="302" r:id="rId22"/>
    <p:sldId id="303" r:id="rId23"/>
    <p:sldId id="305" r:id="rId24"/>
    <p:sldId id="278" r:id="rId25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Poppins" panose="00000500000000000000" pitchFamily="2" charset="0"/>
      <p:regular r:id="rId33"/>
      <p:bold r:id="rId34"/>
      <p:italic r:id="rId35"/>
      <p:boldItalic r:id="rId36"/>
    </p:embeddedFont>
    <p:embeddedFont>
      <p:font typeface="Poppins Light" panose="000004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30772E-CE49-4196-96A3-FFF3868C701F}" v="33" dt="2022-12-15T17:28:31.597"/>
    <p1510:client id="{4B9DCE58-613D-4A54-A519-4E220D738DA5}" v="145" dt="2022-12-16T06:00:56.921"/>
    <p1510:client id="{5A55A675-32BA-49C5-ACAB-79902D6D20F3}" v="5" dt="2022-12-16T06:36:37.776"/>
    <p1510:client id="{60C707F4-C463-46E9-B3D9-ED098B6BB2AA}" v="26" dt="2022-12-23T12:51:23.086"/>
    <p1510:client id="{A3092CEA-557E-4F73-83A1-01A83B6BEC72}" v="1" dt="2022-12-16T06:03:07.378"/>
    <p1510:client id="{B929DE89-2A0F-4F8A-A130-15D3E5864783}" v="297" dt="2022-12-15T16:13:59.329"/>
    <p1510:client id="{CB63172D-DC9B-42FC-BA22-FD1593E1DD08}" v="166" dt="2022-12-15T17:53:43.775"/>
  </p1510:revLst>
</p1510:revInfo>
</file>

<file path=ppt/tableStyles.xml><?xml version="1.0" encoding="utf-8"?>
<a:tblStyleLst xmlns:a="http://schemas.openxmlformats.org/drawingml/2006/main" def="{A452BF9A-F7C9-42BE-989B-9F70BBD3D2CA}">
  <a:tblStyle styleId="{A452BF9A-F7C9-42BE-989B-9F70BBD3D2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F2EB09-9411-40FF-A23A-F3DB1AADDEA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606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803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234826e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234826e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170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62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234826e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234826e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525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854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076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246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234826e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234826e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8945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403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245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885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234826e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234826e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040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latin typeface="Poppins"/>
                <a:ea typeface="Poppins"/>
                <a:cs typeface="Poppins"/>
                <a:sym typeface="Poppins"/>
              </a:rPr>
              <a:t>“</a:t>
            </a:r>
            <a:endParaRPr sz="72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Kelompok</a:t>
            </a:r>
            <a:r>
              <a:rPr lang="en" dirty="0"/>
              <a:t> 3</a:t>
            </a:r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Gambar 2" descr="Sebuah gambar berisi teks&#10;&#10;Deskripsi dibuat secara otomatis">
            <a:extLst>
              <a:ext uri="{FF2B5EF4-FFF2-40B4-BE49-F238E27FC236}">
                <a16:creationId xmlns:a16="http://schemas.microsoft.com/office/drawing/2014/main" id="{8CD5AA06-FB67-E9C7-8425-0B19765FF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043" y="1220326"/>
            <a:ext cx="5881914" cy="27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89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Gambar 2" descr="Sebuah gambar berisi meja&#10;&#10;Deskripsi dibuat secara otomatis">
            <a:extLst>
              <a:ext uri="{FF2B5EF4-FFF2-40B4-BE49-F238E27FC236}">
                <a16:creationId xmlns:a16="http://schemas.microsoft.com/office/drawing/2014/main" id="{013087E0-9823-B2AF-D73C-E5721EBB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43" y="537459"/>
            <a:ext cx="7146164" cy="1492806"/>
          </a:xfrm>
          <a:prstGeom prst="rect">
            <a:avLst/>
          </a:prstGeom>
        </p:spPr>
      </p:pic>
      <p:sp>
        <p:nvSpPr>
          <p:cNvPr id="4" name="Google Shape;459;p39">
            <a:extLst>
              <a:ext uri="{FF2B5EF4-FFF2-40B4-BE49-F238E27FC236}">
                <a16:creationId xmlns:a16="http://schemas.microsoft.com/office/drawing/2014/main" id="{2B48AF77-82FC-433A-162F-B6C59D352DF0}"/>
              </a:ext>
            </a:extLst>
          </p:cNvPr>
          <p:cNvSpPr txBox="1">
            <a:spLocks/>
          </p:cNvSpPr>
          <p:nvPr/>
        </p:nvSpPr>
        <p:spPr>
          <a:xfrm>
            <a:off x="549427" y="2462139"/>
            <a:ext cx="1734499" cy="462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latin typeface="Poppins"/>
              </a:rPr>
              <a:t>Summary Label</a:t>
            </a:r>
            <a:endParaRPr lang="id-ID" dirty="0"/>
          </a:p>
        </p:txBody>
      </p:sp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AE148F33-3E3C-39B1-04C2-9F04CCD86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674091"/>
              </p:ext>
            </p:extLst>
          </p:nvPr>
        </p:nvGraphicFramePr>
        <p:xfrm>
          <a:off x="2471134" y="2523025"/>
          <a:ext cx="1794992" cy="2209800"/>
        </p:xfrm>
        <a:graphic>
          <a:graphicData uri="http://schemas.openxmlformats.org/drawingml/2006/table">
            <a:tbl>
              <a:tblPr firstRow="1" bandRow="1">
                <a:tableStyleId>{A452BF9A-F7C9-42BE-989B-9F70BBD3D2CA}</a:tableStyleId>
              </a:tblPr>
              <a:tblGrid>
                <a:gridCol w="1794992">
                  <a:extLst>
                    <a:ext uri="{9D8B030D-6E8A-4147-A177-3AD203B41FA5}">
                      <a16:colId xmlns:a16="http://schemas.microsoft.com/office/drawing/2014/main" val="425719168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id-ID" sz="1200" dirty="0" err="1">
                          <a:effectLst/>
                        </a:rPr>
                        <a:t>rice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5919076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id-ID" sz="1200" dirty="0" err="1">
                          <a:effectLst/>
                        </a:rPr>
                        <a:t>maize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2730843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id-ID" sz="1200" dirty="0" err="1">
                          <a:effectLst/>
                        </a:rPr>
                        <a:t>chickpea</a:t>
                      </a:r>
                      <a:endParaRPr lang="id-ID" sz="12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0906768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id-ID" sz="1200" dirty="0" err="1">
                          <a:effectLst/>
                        </a:rPr>
                        <a:t>kidneybeans</a:t>
                      </a:r>
                      <a:endParaRPr lang="id-ID" sz="12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5443573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id-ID" sz="1200" dirty="0" err="1">
                          <a:effectLst/>
                        </a:rPr>
                        <a:t>pigeonpeas</a:t>
                      </a:r>
                      <a:endParaRPr lang="id-ID" sz="12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8998240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id-ID" sz="1200" dirty="0" err="1">
                          <a:effectLst/>
                        </a:rPr>
                        <a:t>mothbeans</a:t>
                      </a:r>
                      <a:endParaRPr lang="id-ID" sz="12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2745620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id-ID" sz="1200" dirty="0" err="1">
                          <a:effectLst/>
                        </a:rPr>
                        <a:t>mungbean</a:t>
                      </a:r>
                      <a:endParaRPr lang="id-ID" sz="12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52219883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id-ID" sz="1200" dirty="0" err="1">
                          <a:effectLst/>
                        </a:rPr>
                        <a:t>blackgram</a:t>
                      </a:r>
                      <a:endParaRPr lang="id-ID" sz="12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7964836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id-ID" sz="1200" dirty="0" err="1">
                          <a:effectLst/>
                        </a:rPr>
                        <a:t>lentil</a:t>
                      </a:r>
                      <a:endParaRPr lang="id-ID" sz="12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95879152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id-ID" sz="1200" dirty="0" err="1">
                          <a:effectLst/>
                        </a:rPr>
                        <a:t>pomegranate</a:t>
                      </a:r>
                      <a:endParaRPr lang="id-ID" sz="12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991145852"/>
                  </a:ext>
                </a:extLst>
              </a:tr>
            </a:tbl>
          </a:graphicData>
        </a:graphic>
      </p:graphicFrame>
      <p:graphicFrame>
        <p:nvGraphicFramePr>
          <p:cNvPr id="10" name="Tabel 9">
            <a:extLst>
              <a:ext uri="{FF2B5EF4-FFF2-40B4-BE49-F238E27FC236}">
                <a16:creationId xmlns:a16="http://schemas.microsoft.com/office/drawing/2014/main" id="{4F3AFD7C-DEE8-ACE2-D762-8D3F7680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749171"/>
              </p:ext>
            </p:extLst>
          </p:nvPr>
        </p:nvGraphicFramePr>
        <p:xfrm>
          <a:off x="4411014" y="2513044"/>
          <a:ext cx="1573637" cy="2209800"/>
        </p:xfrm>
        <a:graphic>
          <a:graphicData uri="http://schemas.openxmlformats.org/drawingml/2006/table">
            <a:tbl>
              <a:tblPr firstRow="1" bandRow="1">
                <a:tableStyleId>{A452BF9A-F7C9-42BE-989B-9F70BBD3D2CA}</a:tableStyleId>
              </a:tblPr>
              <a:tblGrid>
                <a:gridCol w="1573637">
                  <a:extLst>
                    <a:ext uri="{9D8B030D-6E8A-4147-A177-3AD203B41FA5}">
                      <a16:colId xmlns:a16="http://schemas.microsoft.com/office/drawing/2014/main" val="230530595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id-ID" sz="1200" dirty="0" err="1">
                          <a:effectLst/>
                        </a:rPr>
                        <a:t>banana</a:t>
                      </a:r>
                      <a:endParaRPr lang="id-ID" sz="12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5906067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id-ID" sz="1200" dirty="0" err="1">
                          <a:effectLst/>
                        </a:rPr>
                        <a:t>mango</a:t>
                      </a:r>
                      <a:endParaRPr lang="id-ID" sz="12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2566548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id-ID" sz="1200" dirty="0" err="1">
                          <a:effectLst/>
                        </a:rPr>
                        <a:t>grapes</a:t>
                      </a:r>
                      <a:endParaRPr lang="id-ID" sz="12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5757879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id-ID" sz="1200" dirty="0" err="1">
                          <a:effectLst/>
                        </a:rPr>
                        <a:t>watermelon</a:t>
                      </a:r>
                      <a:endParaRPr lang="id-ID" sz="12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48873269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id-ID" sz="1200" dirty="0" err="1">
                          <a:effectLst/>
                        </a:rPr>
                        <a:t>muskmelon</a:t>
                      </a:r>
                      <a:endParaRPr lang="id-ID" sz="12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30186676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id-ID" sz="1200" dirty="0" err="1">
                          <a:effectLst/>
                        </a:rPr>
                        <a:t>apple</a:t>
                      </a:r>
                      <a:endParaRPr lang="id-ID" sz="12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5150290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id-ID" sz="1200" dirty="0" err="1">
                          <a:effectLst/>
                        </a:rPr>
                        <a:t>orange</a:t>
                      </a:r>
                      <a:endParaRPr lang="id-ID" sz="12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30633722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id-ID" sz="1200" dirty="0" err="1">
                          <a:effectLst/>
                        </a:rPr>
                        <a:t>papaya</a:t>
                      </a:r>
                      <a:endParaRPr lang="id-ID" sz="12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40680854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id-ID" sz="1200" dirty="0" err="1">
                          <a:effectLst/>
                        </a:rPr>
                        <a:t>coconut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6198815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id-ID" sz="1200" dirty="0" err="1">
                          <a:effectLst/>
                        </a:rPr>
                        <a:t>cotton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316095822"/>
                  </a:ext>
                </a:extLst>
              </a:tr>
            </a:tbl>
          </a:graphicData>
        </a:graphic>
      </p:graphicFrame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C63EEDEC-EA81-5D41-60F7-D7BA25B4E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8705"/>
              </p:ext>
            </p:extLst>
          </p:nvPr>
        </p:nvGraphicFramePr>
        <p:xfrm>
          <a:off x="6117465" y="2489325"/>
          <a:ext cx="1584705" cy="465274"/>
        </p:xfrm>
        <a:graphic>
          <a:graphicData uri="http://schemas.openxmlformats.org/drawingml/2006/table">
            <a:tbl>
              <a:tblPr firstRow="1" bandRow="1">
                <a:tableStyleId>{A452BF9A-F7C9-42BE-989B-9F70BBD3D2CA}</a:tableStyleId>
              </a:tblPr>
              <a:tblGrid>
                <a:gridCol w="1584705">
                  <a:extLst>
                    <a:ext uri="{9D8B030D-6E8A-4147-A177-3AD203B41FA5}">
                      <a16:colId xmlns:a16="http://schemas.microsoft.com/office/drawing/2014/main" val="2953206113"/>
                    </a:ext>
                  </a:extLst>
                </a:gridCol>
              </a:tblGrid>
              <a:tr h="232637">
                <a:tc>
                  <a:txBody>
                    <a:bodyPr/>
                    <a:lstStyle/>
                    <a:p>
                      <a:pPr rtl="0" fontAlgn="b"/>
                      <a:r>
                        <a:rPr lang="id-ID" sz="1200" dirty="0">
                          <a:effectLst/>
                        </a:rPr>
                        <a:t>jute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734068339"/>
                  </a:ext>
                </a:extLst>
              </a:tr>
              <a:tr h="232637">
                <a:tc>
                  <a:txBody>
                    <a:bodyPr/>
                    <a:lstStyle/>
                    <a:p>
                      <a:pPr rtl="0" fontAlgn="b"/>
                      <a:r>
                        <a:rPr lang="id-ID" sz="1200" dirty="0" err="1">
                          <a:effectLst/>
                        </a:rPr>
                        <a:t>coffee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73670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8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"/>
          <p:cNvSpPr txBox="1">
            <a:spLocks noGrp="1"/>
          </p:cNvSpPr>
          <p:nvPr>
            <p:ph type="ctrTitle"/>
          </p:nvPr>
        </p:nvSpPr>
        <p:spPr>
          <a:xfrm>
            <a:off x="2569800" y="1729998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Metode</a:t>
            </a:r>
            <a:endParaRPr lang="id-ID"/>
          </a:p>
        </p:txBody>
      </p:sp>
      <p:sp>
        <p:nvSpPr>
          <p:cNvPr id="459" name="Google Shape;459;p39"/>
          <p:cNvSpPr txBox="1">
            <a:spLocks noGrp="1"/>
          </p:cNvSpPr>
          <p:nvPr>
            <p:ph type="subTitle" idx="1"/>
          </p:nvPr>
        </p:nvSpPr>
        <p:spPr>
          <a:xfrm>
            <a:off x="2569800" y="2735814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yang </a:t>
            </a:r>
            <a:r>
              <a:rPr lang="en" err="1"/>
              <a:t>akan</a:t>
            </a:r>
            <a:r>
              <a:rPr lang="en"/>
              <a:t> </a:t>
            </a:r>
            <a:r>
              <a:rPr lang="en" err="1"/>
              <a:t>Diselesaikan</a:t>
            </a:r>
            <a:endParaRPr lang="id-ID" err="1"/>
          </a:p>
        </p:txBody>
      </p:sp>
      <p:sp>
        <p:nvSpPr>
          <p:cNvPr id="460" name="Google Shape;460;p39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64312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ctrTitle" idx="4294967295"/>
          </p:nvPr>
        </p:nvSpPr>
        <p:spPr>
          <a:xfrm>
            <a:off x="2092650" y="3171578"/>
            <a:ext cx="4958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Klasifikasi</a:t>
            </a:r>
            <a:endParaRPr sz="6000" dirty="0"/>
          </a:p>
        </p:txBody>
      </p:sp>
      <p:grpSp>
        <p:nvGrpSpPr>
          <p:cNvPr id="207" name="Google Shape;207;p20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208" name="Google Shape;208;p2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0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211" name="Google Shape;211;p2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0"/>
          <p:cNvSpPr/>
          <p:nvPr/>
        </p:nvSpPr>
        <p:spPr>
          <a:xfrm>
            <a:off x="3536507" y="710554"/>
            <a:ext cx="271742" cy="25947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0"/>
          <p:cNvSpPr/>
          <p:nvPr/>
        </p:nvSpPr>
        <p:spPr>
          <a:xfrm rot="2697553">
            <a:off x="5327282" y="2038984"/>
            <a:ext cx="412519" cy="3938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5653628" y="1814107"/>
            <a:ext cx="165205" cy="1578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"/>
          <p:cNvSpPr/>
          <p:nvPr/>
        </p:nvSpPr>
        <p:spPr>
          <a:xfrm rot="1280074">
            <a:off x="3348230" y="1493219"/>
            <a:ext cx="165200" cy="1577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688F8E-1DDE-DECB-A86E-A8F33B18C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13" y="2080213"/>
            <a:ext cx="4304975" cy="1976774"/>
          </a:xfrm>
          <a:prstGeom prst="rect">
            <a:avLst/>
          </a:prstGeom>
        </p:spPr>
      </p:pic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</a:t>
            </a:r>
            <a:r>
              <a:rPr lang="en-ID" dirty="0"/>
              <a:t>ï</a:t>
            </a:r>
            <a:r>
              <a:rPr lang="en" dirty="0"/>
              <a:t>ve Bayes Classifier</a:t>
            </a:r>
            <a:endParaRPr dirty="0"/>
          </a:p>
        </p:txBody>
      </p:sp>
      <p:sp>
        <p:nvSpPr>
          <p:cNvPr id="227" name="Google Shape;227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28" name="Google Shape;22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29" name="Google Shape;229;p2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30" name="Google Shape;230;p2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1"/>
          <p:cNvSpPr/>
          <p:nvPr/>
        </p:nvSpPr>
        <p:spPr>
          <a:xfrm>
            <a:off x="6454511" y="36700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438150" y="71290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Decission Tree</a:t>
            </a:r>
            <a:endParaRPr dirty="0"/>
          </a:p>
        </p:txBody>
      </p:sp>
      <p:sp>
        <p:nvSpPr>
          <p:cNvPr id="242" name="Google Shape;242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4" name="Google Shape;244;p22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45" name="Google Shape;245;p2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249" name="Google Shape;249;p2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426A66B-C566-8C04-24F8-67C1EC054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596" y="1734547"/>
            <a:ext cx="3726129" cy="2569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6775" y="592475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6" name="Google Shape;256;p23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 Vector Machine</a:t>
            </a:r>
            <a:endParaRPr dirty="0"/>
          </a:p>
        </p:txBody>
      </p:sp>
      <p:sp>
        <p:nvSpPr>
          <p:cNvPr id="258" name="Google Shape;258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Picture 2" descr="Support Vectors are the data points that are the hardest to classify">
            <a:extLst>
              <a:ext uri="{FF2B5EF4-FFF2-40B4-BE49-F238E27FC236}">
                <a16:creationId xmlns:a16="http://schemas.microsoft.com/office/drawing/2014/main" id="{F6E11078-FDAB-3191-3C89-C387CB0EA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25" y="1878270"/>
            <a:ext cx="3620525" cy="267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485775" y="744963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Random Forest</a:t>
            </a:r>
            <a:endParaRPr dirty="0"/>
          </a:p>
        </p:txBody>
      </p:sp>
      <p:sp>
        <p:nvSpPr>
          <p:cNvPr id="227" name="Google Shape;227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28" name="Google Shape;22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29" name="Google Shape;229;p2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30" name="Google Shape;230;p2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1"/>
          <p:cNvSpPr/>
          <p:nvPr/>
        </p:nvSpPr>
        <p:spPr>
          <a:xfrm>
            <a:off x="6454511" y="36700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B1439-8BEB-C7B0-2B12-F90AD7096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207" y="1428744"/>
            <a:ext cx="4029981" cy="30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39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"/>
          <p:cNvSpPr txBox="1">
            <a:spLocks noGrp="1"/>
          </p:cNvSpPr>
          <p:nvPr>
            <p:ph type="ctrTitle"/>
          </p:nvPr>
        </p:nvSpPr>
        <p:spPr>
          <a:xfrm>
            <a:off x="2569800" y="881664"/>
            <a:ext cx="4004400" cy="24392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Alasan PemilihanMetode</a:t>
            </a:r>
            <a:endParaRPr lang="id-ID" dirty="0"/>
          </a:p>
        </p:txBody>
      </p:sp>
      <p:sp>
        <p:nvSpPr>
          <p:cNvPr id="459" name="Google Shape;459;p39"/>
          <p:cNvSpPr txBox="1">
            <a:spLocks noGrp="1"/>
          </p:cNvSpPr>
          <p:nvPr>
            <p:ph type="subTitle" idx="1"/>
          </p:nvPr>
        </p:nvSpPr>
        <p:spPr>
          <a:xfrm>
            <a:off x="2569800" y="3320936"/>
            <a:ext cx="4004400" cy="469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D" dirty="0"/>
              <a:t>T</a:t>
            </a:r>
            <a:r>
              <a:rPr lang="en" dirty="0"/>
              <a:t>ersebut digunakan</a:t>
            </a:r>
            <a:endParaRPr lang="id-ID" dirty="0"/>
          </a:p>
        </p:txBody>
      </p:sp>
      <p:sp>
        <p:nvSpPr>
          <p:cNvPr id="460" name="Google Shape;460;p39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7296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002100" cy="1872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</a:t>
            </a:r>
            <a:r>
              <a:rPr lang="en-ID" dirty="0"/>
              <a:t>ï</a:t>
            </a:r>
            <a:r>
              <a:rPr lang="en" dirty="0"/>
              <a:t>ve Bayes Classifier</a:t>
            </a:r>
            <a:endParaRPr dirty="0"/>
          </a:p>
        </p:txBody>
      </p:sp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4361713" y="1226082"/>
            <a:ext cx="3339000" cy="3339000"/>
            <a:chOff x="2902488" y="902232"/>
            <a:chExt cx="3339000" cy="3339000"/>
          </a:xfrm>
        </p:grpSpPr>
        <p:sp>
          <p:nvSpPr>
            <p:cNvPr id="272" name="Google Shape;272;p25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74" name="Google Shape;274;p25"/>
          <p:cNvGrpSpPr/>
          <p:nvPr/>
        </p:nvGrpSpPr>
        <p:grpSpPr>
          <a:xfrm>
            <a:off x="5123263" y="1987632"/>
            <a:ext cx="1815900" cy="1815900"/>
            <a:chOff x="3664038" y="1663782"/>
            <a:chExt cx="1815900" cy="1815900"/>
          </a:xfrm>
        </p:grpSpPr>
        <p:sp>
          <p:nvSpPr>
            <p:cNvPr id="275" name="Google Shape;275;p25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6" name="Google Shape;276;p25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THE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REASONS</a:t>
              </a:r>
              <a:endParaRPr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77" name="Google Shape;277;p25"/>
          <p:cNvGrpSpPr/>
          <p:nvPr/>
        </p:nvGrpSpPr>
        <p:grpSpPr>
          <a:xfrm>
            <a:off x="5260980" y="302893"/>
            <a:ext cx="1581374" cy="1581374"/>
            <a:chOff x="2859873" y="853971"/>
            <a:chExt cx="1068600" cy="1068600"/>
          </a:xfrm>
        </p:grpSpPr>
        <p:sp>
          <p:nvSpPr>
            <p:cNvPr id="278" name="Google Shape;278;p2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9" name="Google Shape;279;p25"/>
            <p:cNvSpPr txBox="1"/>
            <p:nvPr/>
          </p:nvSpPr>
          <p:spPr>
            <a:xfrm>
              <a:off x="2932032" y="938008"/>
              <a:ext cx="915527" cy="900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Memprediksi probabilitas berdasarkan pengalaman sebelumnya</a:t>
              </a:r>
              <a:endParaRPr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80" name="Google Shape;280;p25"/>
          <p:cNvGrpSpPr/>
          <p:nvPr/>
        </p:nvGrpSpPr>
        <p:grpSpPr>
          <a:xfrm>
            <a:off x="3985360" y="3235586"/>
            <a:ext cx="1297390" cy="1297390"/>
            <a:chOff x="2859873" y="853971"/>
            <a:chExt cx="1068600" cy="1068600"/>
          </a:xfrm>
        </p:grpSpPr>
        <p:sp>
          <p:nvSpPr>
            <p:cNvPr id="281" name="Google Shape;281;p2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2" name="Google Shape;282;p25"/>
            <p:cNvSpPr txBox="1"/>
            <p:nvPr/>
          </p:nvSpPr>
          <p:spPr>
            <a:xfrm>
              <a:off x="2927837" y="965578"/>
              <a:ext cx="965858" cy="788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Memetakan variabel penjelas kedalam variabel repons</a:t>
              </a:r>
              <a:endParaRPr sz="9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6DDEB7E-488C-4CC1-97F9-E0A37610B544}"/>
              </a:ext>
            </a:extLst>
          </p:cNvPr>
          <p:cNvSpPr txBox="1"/>
          <p:nvPr/>
        </p:nvSpPr>
        <p:spPr>
          <a:xfrm>
            <a:off x="452458" y="2938028"/>
            <a:ext cx="32390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>
                <a:latin typeface="Bahnschrift" panose="020B0502040204020203" pitchFamily="34" charset="0"/>
              </a:rPr>
              <a:t>Digunakan</a:t>
            </a:r>
            <a:r>
              <a:rPr lang="en-ID" dirty="0">
                <a:latin typeface="Bahnschrift" panose="020B0502040204020203" pitchFamily="34" charset="0"/>
              </a:rPr>
              <a:t> </a:t>
            </a:r>
            <a:r>
              <a:rPr lang="en-ID" dirty="0" err="1">
                <a:latin typeface="Bahnschrift" panose="020B0502040204020203" pitchFamily="34" charset="0"/>
              </a:rPr>
              <a:t>untuk</a:t>
            </a:r>
            <a:r>
              <a:rPr lang="en-ID" dirty="0">
                <a:latin typeface="Bahnschrift" panose="020B0502040204020203" pitchFamily="34" charset="0"/>
              </a:rPr>
              <a:t> </a:t>
            </a:r>
            <a:r>
              <a:rPr lang="en-ID" dirty="0" err="1">
                <a:latin typeface="Bahnschrift" panose="020B0502040204020203" pitchFamily="34" charset="0"/>
              </a:rPr>
              <a:t>membedakan</a:t>
            </a:r>
            <a:r>
              <a:rPr lang="en-ID" dirty="0">
                <a:latin typeface="Bahnschrift" panose="020B0502040204020203" pitchFamily="34" charset="0"/>
              </a:rPr>
              <a:t> </a:t>
            </a:r>
            <a:r>
              <a:rPr lang="en-ID" dirty="0" err="1">
                <a:latin typeface="Bahnschrift" panose="020B0502040204020203" pitchFamily="34" charset="0"/>
              </a:rPr>
              <a:t>suatu</a:t>
            </a:r>
            <a:r>
              <a:rPr lang="en-ID" dirty="0">
                <a:latin typeface="Bahnschrift" panose="020B0502040204020203" pitchFamily="34" charset="0"/>
              </a:rPr>
              <a:t> object </a:t>
            </a:r>
            <a:r>
              <a:rPr lang="en-ID" dirty="0" err="1">
                <a:latin typeface="Bahnschrift" panose="020B0502040204020203" pitchFamily="34" charset="0"/>
              </a:rPr>
              <a:t>berdasarkan</a:t>
            </a:r>
            <a:r>
              <a:rPr lang="en-ID" dirty="0">
                <a:latin typeface="Bahnschrift" panose="020B0502040204020203" pitchFamily="34" charset="0"/>
              </a:rPr>
              <a:t> </a:t>
            </a:r>
            <a:r>
              <a:rPr lang="en-ID" dirty="0" err="1">
                <a:latin typeface="Bahnschrift" panose="020B0502040204020203" pitchFamily="34" charset="0"/>
              </a:rPr>
              <a:t>fitur</a:t>
            </a:r>
            <a:r>
              <a:rPr lang="en-ID" dirty="0">
                <a:latin typeface="Bahnschrift" panose="020B0502040204020203" pitchFamily="34" charset="0"/>
              </a:rPr>
              <a:t> </a:t>
            </a:r>
            <a:r>
              <a:rPr lang="en-ID" dirty="0" err="1">
                <a:latin typeface="Bahnschrift" panose="020B0502040204020203" pitchFamily="34" charset="0"/>
              </a:rPr>
              <a:t>tertentu</a:t>
            </a:r>
            <a:r>
              <a:rPr lang="en-ID" dirty="0">
                <a:latin typeface="Bahnschrift" panose="020B0502040204020203" pitchFamily="34" charset="0"/>
              </a:rPr>
              <a:t>. </a:t>
            </a:r>
          </a:p>
        </p:txBody>
      </p:sp>
      <p:grpSp>
        <p:nvGrpSpPr>
          <p:cNvPr id="21" name="Google Shape;280;p25">
            <a:extLst>
              <a:ext uri="{FF2B5EF4-FFF2-40B4-BE49-F238E27FC236}">
                <a16:creationId xmlns:a16="http://schemas.microsoft.com/office/drawing/2014/main" id="{2E09B438-479D-4141-9A32-FC426D6BAB0C}"/>
              </a:ext>
            </a:extLst>
          </p:cNvPr>
          <p:cNvGrpSpPr/>
          <p:nvPr/>
        </p:nvGrpSpPr>
        <p:grpSpPr>
          <a:xfrm>
            <a:off x="6776314" y="3267692"/>
            <a:ext cx="1297390" cy="1297390"/>
            <a:chOff x="2859873" y="853971"/>
            <a:chExt cx="1068600" cy="1068600"/>
          </a:xfrm>
        </p:grpSpPr>
        <p:sp>
          <p:nvSpPr>
            <p:cNvPr id="22" name="Google Shape;281;p25">
              <a:extLst>
                <a:ext uri="{FF2B5EF4-FFF2-40B4-BE49-F238E27FC236}">
                  <a16:creationId xmlns:a16="http://schemas.microsoft.com/office/drawing/2014/main" id="{EB178097-48D6-49AD-97D7-6ACC0DBAF6C9}"/>
                </a:ext>
              </a:extLst>
            </p:cNvPr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" name="Google Shape;282;p25">
              <a:extLst>
                <a:ext uri="{FF2B5EF4-FFF2-40B4-BE49-F238E27FC236}">
                  <a16:creationId xmlns:a16="http://schemas.microsoft.com/office/drawing/2014/main" id="{A5C4EC8D-426A-449A-991D-C4452D77A69C}"/>
                </a:ext>
              </a:extLst>
            </p:cNvPr>
            <p:cNvSpPr txBox="1"/>
            <p:nvPr/>
          </p:nvSpPr>
          <p:spPr>
            <a:xfrm>
              <a:off x="2897420" y="1042473"/>
              <a:ext cx="965858" cy="788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Menerapkan MAP (</a:t>
              </a:r>
              <a:r>
                <a:rPr lang="en-ID" sz="900" i="1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maximum a posteriori estimation</a:t>
              </a:r>
              <a:r>
                <a:rPr lang="en" sz="9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) pada proses komputasi</a:t>
              </a:r>
              <a:endParaRPr sz="9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ctrTitle" idx="4294967295"/>
          </p:nvPr>
        </p:nvSpPr>
        <p:spPr>
          <a:xfrm>
            <a:off x="452154" y="375557"/>
            <a:ext cx="4608000" cy="5802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dirty="0" err="1"/>
              <a:t>Anggota</a:t>
            </a:r>
            <a:r>
              <a:rPr lang="en" sz="3200" dirty="0"/>
              <a:t> </a:t>
            </a:r>
            <a:r>
              <a:rPr lang="en" sz="3200" dirty="0" err="1"/>
              <a:t>Kelompok</a:t>
            </a:r>
            <a:endParaRPr lang="id-ID" sz="3200" dirty="0" err="1"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4294967295"/>
          </p:nvPr>
        </p:nvSpPr>
        <p:spPr>
          <a:xfrm>
            <a:off x="975687" y="1429467"/>
            <a:ext cx="4858974" cy="506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800" dirty="0">
                <a:latin typeface="Poppins"/>
                <a:cs typeface="Poppins"/>
                <a:sym typeface="Poppins"/>
              </a:rPr>
              <a:t>Ahmad Rafif Alaudin (2041720230) 01</a:t>
            </a:r>
            <a:endParaRPr lang="id-ID" sz="1800" dirty="0">
              <a:sym typeface="Poppins"/>
            </a:endParaRPr>
          </a:p>
        </p:txBody>
      </p:sp>
      <p:sp>
        <p:nvSpPr>
          <p:cNvPr id="169" name="Google Shape;169;p1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Google Shape;168;p16">
            <a:extLst>
              <a:ext uri="{FF2B5EF4-FFF2-40B4-BE49-F238E27FC236}">
                <a16:creationId xmlns:a16="http://schemas.microsoft.com/office/drawing/2014/main" id="{4C92924F-AF62-548C-E7A6-AD252B9866E7}"/>
              </a:ext>
            </a:extLst>
          </p:cNvPr>
          <p:cNvSpPr txBox="1">
            <a:spLocks/>
          </p:cNvSpPr>
          <p:nvPr/>
        </p:nvSpPr>
        <p:spPr>
          <a:xfrm>
            <a:off x="975150" y="1927987"/>
            <a:ext cx="4858974" cy="50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buFont typeface="Poppins Light"/>
              <a:buNone/>
            </a:pPr>
            <a:r>
              <a:rPr lang="en" sz="1800" dirty="0">
                <a:latin typeface="Poppins"/>
                <a:cs typeface="Poppins"/>
                <a:sym typeface="Poppins"/>
              </a:rPr>
              <a:t>Atmayanti (2041720016) 05</a:t>
            </a:r>
            <a:endParaRPr lang="id-ID" sz="1800" dirty="0">
              <a:sym typeface="Poppins"/>
            </a:endParaRPr>
          </a:p>
        </p:txBody>
      </p:sp>
      <p:sp>
        <p:nvSpPr>
          <p:cNvPr id="5" name="Google Shape;168;p16">
            <a:extLst>
              <a:ext uri="{FF2B5EF4-FFF2-40B4-BE49-F238E27FC236}">
                <a16:creationId xmlns:a16="http://schemas.microsoft.com/office/drawing/2014/main" id="{72298EF1-828E-0853-AC2B-A876F4DDA038}"/>
              </a:ext>
            </a:extLst>
          </p:cNvPr>
          <p:cNvSpPr txBox="1">
            <a:spLocks/>
          </p:cNvSpPr>
          <p:nvPr/>
        </p:nvSpPr>
        <p:spPr>
          <a:xfrm>
            <a:off x="975150" y="2475339"/>
            <a:ext cx="4858974" cy="50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buNone/>
            </a:pPr>
            <a:r>
              <a:rPr lang="en" sz="1800" dirty="0">
                <a:latin typeface="Poppins"/>
                <a:cs typeface="Poppins"/>
                <a:sym typeface="Poppins"/>
              </a:rPr>
              <a:t>Rosi Latansa Salsabela (2041720026) 21</a:t>
            </a:r>
            <a:endParaRPr lang="id-ID" sz="1800" dirty="0"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002100" cy="1316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Decission Tree</a:t>
            </a:r>
            <a:endParaRPr dirty="0"/>
          </a:p>
        </p:txBody>
      </p:sp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4361713" y="1226082"/>
            <a:ext cx="3339000" cy="3339000"/>
            <a:chOff x="2902488" y="902232"/>
            <a:chExt cx="3339000" cy="3339000"/>
          </a:xfrm>
        </p:grpSpPr>
        <p:sp>
          <p:nvSpPr>
            <p:cNvPr id="272" name="Google Shape;272;p25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74" name="Google Shape;274;p25"/>
          <p:cNvGrpSpPr/>
          <p:nvPr/>
        </p:nvGrpSpPr>
        <p:grpSpPr>
          <a:xfrm>
            <a:off x="5123263" y="1987632"/>
            <a:ext cx="1815900" cy="1815900"/>
            <a:chOff x="3664038" y="1663782"/>
            <a:chExt cx="1815900" cy="1815900"/>
          </a:xfrm>
        </p:grpSpPr>
        <p:sp>
          <p:nvSpPr>
            <p:cNvPr id="275" name="Google Shape;275;p25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6" name="Google Shape;276;p25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THE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REASONS</a:t>
              </a:r>
              <a:endParaRPr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77" name="Google Shape;277;p25"/>
          <p:cNvGrpSpPr/>
          <p:nvPr/>
        </p:nvGrpSpPr>
        <p:grpSpPr>
          <a:xfrm>
            <a:off x="5245514" y="302893"/>
            <a:ext cx="1596838" cy="1581374"/>
            <a:chOff x="2849423" y="853971"/>
            <a:chExt cx="1079050" cy="1068600"/>
          </a:xfrm>
        </p:grpSpPr>
        <p:sp>
          <p:nvSpPr>
            <p:cNvPr id="278" name="Google Shape;278;p2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9" name="Google Shape;279;p25"/>
            <p:cNvSpPr txBox="1"/>
            <p:nvPr/>
          </p:nvSpPr>
          <p:spPr>
            <a:xfrm>
              <a:off x="2849423" y="963979"/>
              <a:ext cx="1061859" cy="900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Menentukan hasil prediksi secara sederhana dengan  menentukan leaf node</a:t>
              </a:r>
              <a:endParaRPr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80" name="Google Shape;280;p25"/>
          <p:cNvGrpSpPr/>
          <p:nvPr/>
        </p:nvGrpSpPr>
        <p:grpSpPr>
          <a:xfrm>
            <a:off x="3985360" y="3235586"/>
            <a:ext cx="1297390" cy="1297390"/>
            <a:chOff x="2859873" y="853971"/>
            <a:chExt cx="1068600" cy="1068600"/>
          </a:xfrm>
        </p:grpSpPr>
        <p:sp>
          <p:nvSpPr>
            <p:cNvPr id="281" name="Google Shape;281;p2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2" name="Google Shape;282;p25"/>
            <p:cNvSpPr txBox="1"/>
            <p:nvPr/>
          </p:nvSpPr>
          <p:spPr>
            <a:xfrm>
              <a:off x="2927837" y="965578"/>
              <a:ext cx="965858" cy="788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Memisahkan klasifikasi variabel berdasasrkan kelas secara sederhana</a:t>
              </a:r>
              <a:endParaRPr sz="9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6DDEB7E-488C-4CC1-97F9-E0A37610B544}"/>
              </a:ext>
            </a:extLst>
          </p:cNvPr>
          <p:cNvSpPr txBox="1"/>
          <p:nvPr/>
        </p:nvSpPr>
        <p:spPr>
          <a:xfrm>
            <a:off x="456186" y="2395455"/>
            <a:ext cx="32390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>
                <a:latin typeface="Bahnschrift" panose="020B0502040204020203" pitchFamily="34" charset="0"/>
              </a:rPr>
              <a:t>Digunakan</a:t>
            </a:r>
            <a:r>
              <a:rPr lang="en-ID" dirty="0">
                <a:latin typeface="Bahnschrift" panose="020B0502040204020203" pitchFamily="34" charset="0"/>
              </a:rPr>
              <a:t> </a:t>
            </a:r>
            <a:r>
              <a:rPr lang="en-ID" dirty="0" err="1">
                <a:latin typeface="Bahnschrift" panose="020B0502040204020203" pitchFamily="34" charset="0"/>
              </a:rPr>
              <a:t>untuk</a:t>
            </a:r>
            <a:r>
              <a:rPr lang="en-ID" dirty="0">
                <a:latin typeface="Bahnschrift" panose="020B0502040204020203" pitchFamily="34" charset="0"/>
              </a:rPr>
              <a:t> </a:t>
            </a:r>
            <a:r>
              <a:rPr lang="en-ID" dirty="0" err="1">
                <a:latin typeface="Bahnschrift" panose="020B0502040204020203" pitchFamily="34" charset="0"/>
              </a:rPr>
              <a:t>merepresentasikan</a:t>
            </a:r>
            <a:r>
              <a:rPr lang="en-ID" dirty="0">
                <a:latin typeface="Bahnschrift" panose="020B0502040204020203" pitchFamily="34" charset="0"/>
              </a:rPr>
              <a:t> </a:t>
            </a:r>
            <a:r>
              <a:rPr lang="en-ID" dirty="0" err="1">
                <a:latin typeface="Bahnschrift" panose="020B0502040204020203" pitchFamily="34" charset="0"/>
              </a:rPr>
              <a:t>keputusan</a:t>
            </a:r>
            <a:r>
              <a:rPr lang="en-ID" dirty="0">
                <a:latin typeface="Bahnschrift" panose="020B0502040204020203" pitchFamily="34" charset="0"/>
              </a:rPr>
              <a:t> dan </a:t>
            </a:r>
            <a:r>
              <a:rPr lang="en-ID" dirty="0" err="1">
                <a:latin typeface="Bahnschrift" panose="020B0502040204020203" pitchFamily="34" charset="0"/>
              </a:rPr>
              <a:t>pengambilan</a:t>
            </a:r>
            <a:r>
              <a:rPr lang="en-ID" dirty="0">
                <a:latin typeface="Bahnschrift" panose="020B0502040204020203" pitchFamily="34" charset="0"/>
              </a:rPr>
              <a:t> </a:t>
            </a:r>
            <a:r>
              <a:rPr lang="en-ID" dirty="0" err="1">
                <a:latin typeface="Bahnschrift" panose="020B0502040204020203" pitchFamily="34" charset="0"/>
              </a:rPr>
              <a:t>keputusan</a:t>
            </a:r>
            <a:r>
              <a:rPr lang="en-ID" dirty="0">
                <a:latin typeface="Bahnschrift" panose="020B0502040204020203" pitchFamily="34" charset="0"/>
              </a:rPr>
              <a:t> </a:t>
            </a:r>
            <a:r>
              <a:rPr lang="en-ID" dirty="0" err="1">
                <a:latin typeface="Bahnschrift" panose="020B0502040204020203" pitchFamily="34" charset="0"/>
              </a:rPr>
              <a:t>secara</a:t>
            </a:r>
            <a:r>
              <a:rPr lang="en-ID" dirty="0">
                <a:latin typeface="Bahnschrift" panose="020B0502040204020203" pitchFamily="34" charset="0"/>
              </a:rPr>
              <a:t> visual dan </a:t>
            </a:r>
            <a:r>
              <a:rPr lang="en-ID" dirty="0" err="1">
                <a:latin typeface="Bahnschrift" panose="020B0502040204020203" pitchFamily="34" charset="0"/>
              </a:rPr>
              <a:t>eksplisit</a:t>
            </a:r>
            <a:endParaRPr lang="en-ID" dirty="0">
              <a:latin typeface="Bahnschrift" panose="020B0502040204020203" pitchFamily="34" charset="0"/>
            </a:endParaRPr>
          </a:p>
        </p:txBody>
      </p:sp>
      <p:grpSp>
        <p:nvGrpSpPr>
          <p:cNvPr id="21" name="Google Shape;280;p25">
            <a:extLst>
              <a:ext uri="{FF2B5EF4-FFF2-40B4-BE49-F238E27FC236}">
                <a16:creationId xmlns:a16="http://schemas.microsoft.com/office/drawing/2014/main" id="{2E09B438-479D-4141-9A32-FC426D6BAB0C}"/>
              </a:ext>
            </a:extLst>
          </p:cNvPr>
          <p:cNvGrpSpPr/>
          <p:nvPr/>
        </p:nvGrpSpPr>
        <p:grpSpPr>
          <a:xfrm>
            <a:off x="6779676" y="3249215"/>
            <a:ext cx="1689954" cy="1689954"/>
            <a:chOff x="2859873" y="853971"/>
            <a:chExt cx="1068600" cy="1068600"/>
          </a:xfrm>
        </p:grpSpPr>
        <p:sp>
          <p:nvSpPr>
            <p:cNvPr id="22" name="Google Shape;281;p25">
              <a:extLst>
                <a:ext uri="{FF2B5EF4-FFF2-40B4-BE49-F238E27FC236}">
                  <a16:creationId xmlns:a16="http://schemas.microsoft.com/office/drawing/2014/main" id="{EB178097-48D6-49AD-97D7-6ACC0DBAF6C9}"/>
                </a:ext>
              </a:extLst>
            </p:cNvPr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" name="Google Shape;282;p25">
              <a:extLst>
                <a:ext uri="{FF2B5EF4-FFF2-40B4-BE49-F238E27FC236}">
                  <a16:creationId xmlns:a16="http://schemas.microsoft.com/office/drawing/2014/main" id="{A5C4EC8D-426A-449A-991D-C4452D77A69C}"/>
                </a:ext>
              </a:extLst>
            </p:cNvPr>
            <p:cNvSpPr txBox="1"/>
            <p:nvPr/>
          </p:nvSpPr>
          <p:spPr>
            <a:xfrm>
              <a:off x="2897420" y="1042473"/>
              <a:ext cx="965858" cy="788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Merupakan bagian dari CART (</a:t>
              </a:r>
              <a:r>
                <a:rPr lang="en-ID" sz="900" i="1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Classification and </a:t>
              </a:r>
              <a:r>
                <a:rPr lang="en-ID" sz="900" i="1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Regretion</a:t>
              </a:r>
              <a:r>
                <a:rPr lang="en-ID" sz="900" i="1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Tree</a:t>
              </a:r>
              <a:r>
                <a:rPr lang="en" sz="9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) sebagai dasar algoritma penting lainnya</a:t>
              </a:r>
              <a:endParaRPr sz="9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65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002100" cy="1872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 Vector Machine</a:t>
            </a:r>
            <a:endParaRPr dirty="0"/>
          </a:p>
        </p:txBody>
      </p:sp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4361713" y="1226082"/>
            <a:ext cx="3339000" cy="3339000"/>
            <a:chOff x="2902488" y="902232"/>
            <a:chExt cx="3339000" cy="3339000"/>
          </a:xfrm>
        </p:grpSpPr>
        <p:sp>
          <p:nvSpPr>
            <p:cNvPr id="272" name="Google Shape;272;p25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74" name="Google Shape;274;p25"/>
          <p:cNvGrpSpPr/>
          <p:nvPr/>
        </p:nvGrpSpPr>
        <p:grpSpPr>
          <a:xfrm>
            <a:off x="5123263" y="1987632"/>
            <a:ext cx="1815900" cy="1815900"/>
            <a:chOff x="3664038" y="1663782"/>
            <a:chExt cx="1815900" cy="1815900"/>
          </a:xfrm>
        </p:grpSpPr>
        <p:sp>
          <p:nvSpPr>
            <p:cNvPr id="275" name="Google Shape;275;p25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6" name="Google Shape;276;p25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THE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REASONS</a:t>
              </a:r>
              <a:endParaRPr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77" name="Google Shape;277;p25"/>
          <p:cNvGrpSpPr/>
          <p:nvPr/>
        </p:nvGrpSpPr>
        <p:grpSpPr>
          <a:xfrm>
            <a:off x="5260980" y="302893"/>
            <a:ext cx="1581374" cy="1581374"/>
            <a:chOff x="2859873" y="853971"/>
            <a:chExt cx="1068600" cy="1068600"/>
          </a:xfrm>
        </p:grpSpPr>
        <p:sp>
          <p:nvSpPr>
            <p:cNvPr id="278" name="Google Shape;278;p2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9" name="Google Shape;279;p25"/>
            <p:cNvSpPr txBox="1"/>
            <p:nvPr/>
          </p:nvSpPr>
          <p:spPr>
            <a:xfrm>
              <a:off x="2905296" y="936238"/>
              <a:ext cx="965529" cy="900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05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ID" sz="105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Mengklasifikasi</a:t>
              </a:r>
              <a:r>
                <a:rPr lang="en-ID" sz="105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ID" sz="105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dengan</a:t>
              </a:r>
              <a:r>
                <a:rPr lang="en-ID" sz="105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ID" sz="105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cara</a:t>
              </a:r>
              <a:r>
                <a:rPr lang="en-ID" sz="105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ID" sz="105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menemukan</a:t>
              </a:r>
              <a:r>
                <a:rPr lang="en-ID" sz="105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ID" sz="1050" i="1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hyper-plane</a:t>
              </a:r>
              <a:r>
                <a:rPr lang="en-ID" sz="105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ID" sz="105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pembeda</a:t>
              </a:r>
              <a:r>
                <a:rPr lang="en-ID" sz="105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ID" sz="105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kelas</a:t>
              </a:r>
              <a:r>
                <a:rPr lang="en-ID" sz="105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ID" sz="105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dengan</a:t>
              </a:r>
              <a:r>
                <a:rPr lang="en-ID" sz="105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ID" sz="105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sangat</a:t>
              </a:r>
              <a:r>
                <a:rPr lang="en-ID" sz="105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ID" sz="105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baik</a:t>
              </a:r>
              <a:r>
                <a:rPr lang="en-ID" sz="105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.</a:t>
              </a:r>
              <a:endParaRPr sz="105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80" name="Google Shape;280;p25"/>
          <p:cNvGrpSpPr/>
          <p:nvPr/>
        </p:nvGrpSpPr>
        <p:grpSpPr>
          <a:xfrm>
            <a:off x="3985360" y="3235586"/>
            <a:ext cx="1297390" cy="1297390"/>
            <a:chOff x="2859873" y="853971"/>
            <a:chExt cx="1068600" cy="1068600"/>
          </a:xfrm>
        </p:grpSpPr>
        <p:sp>
          <p:nvSpPr>
            <p:cNvPr id="281" name="Google Shape;281;p2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2" name="Google Shape;282;p25"/>
            <p:cNvSpPr txBox="1"/>
            <p:nvPr/>
          </p:nvSpPr>
          <p:spPr>
            <a:xfrm>
              <a:off x="2927837" y="965578"/>
              <a:ext cx="965858" cy="788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Menemukan garis pemisah (margin) terbesar diantara kelas</a:t>
              </a:r>
              <a:endParaRPr sz="9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6DDEB7E-488C-4CC1-97F9-E0A37610B544}"/>
              </a:ext>
            </a:extLst>
          </p:cNvPr>
          <p:cNvSpPr txBox="1"/>
          <p:nvPr/>
        </p:nvSpPr>
        <p:spPr>
          <a:xfrm>
            <a:off x="452458" y="2938028"/>
            <a:ext cx="32390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>
                <a:latin typeface="Bahnschrift" panose="020B0502040204020203" pitchFamily="34" charset="0"/>
              </a:rPr>
              <a:t>Termasuk</a:t>
            </a:r>
            <a:r>
              <a:rPr lang="en-ID" dirty="0">
                <a:latin typeface="Bahnschrift" panose="020B0502040204020203" pitchFamily="34" charset="0"/>
              </a:rPr>
              <a:t> </a:t>
            </a:r>
            <a:r>
              <a:rPr lang="en-ID" dirty="0" err="1">
                <a:latin typeface="Bahnschrift" panose="020B0502040204020203" pitchFamily="34" charset="0"/>
              </a:rPr>
              <a:t>algoritma</a:t>
            </a:r>
            <a:r>
              <a:rPr lang="en-ID" dirty="0">
                <a:latin typeface="Bahnschrift" panose="020B0502040204020203" pitchFamily="34" charset="0"/>
              </a:rPr>
              <a:t> supervised </a:t>
            </a:r>
            <a:r>
              <a:rPr lang="en-ID" dirty="0" err="1">
                <a:latin typeface="Bahnschrift" panose="020B0502040204020203" pitchFamily="34" charset="0"/>
              </a:rPr>
              <a:t>untuk</a:t>
            </a:r>
            <a:r>
              <a:rPr lang="en-ID" dirty="0">
                <a:latin typeface="Bahnschrift" panose="020B0502040204020203" pitchFamily="34" charset="0"/>
              </a:rPr>
              <a:t> </a:t>
            </a:r>
            <a:r>
              <a:rPr lang="en-ID" dirty="0" err="1">
                <a:latin typeface="Bahnschrift" panose="020B0502040204020203" pitchFamily="34" charset="0"/>
              </a:rPr>
              <a:t>klasifikasi</a:t>
            </a:r>
            <a:r>
              <a:rPr lang="en-ID" dirty="0">
                <a:latin typeface="Bahnschrift" panose="020B0502040204020203" pitchFamily="34" charset="0"/>
              </a:rPr>
              <a:t> dan </a:t>
            </a:r>
            <a:r>
              <a:rPr lang="en-ID" dirty="0" err="1">
                <a:latin typeface="Bahnschrift" panose="020B0502040204020203" pitchFamily="34" charset="0"/>
              </a:rPr>
              <a:t>refgresi</a:t>
            </a:r>
            <a:endParaRPr lang="en-ID" dirty="0">
              <a:latin typeface="Bahnschrift" panose="020B0502040204020203" pitchFamily="34" charset="0"/>
            </a:endParaRPr>
          </a:p>
        </p:txBody>
      </p:sp>
      <p:grpSp>
        <p:nvGrpSpPr>
          <p:cNvPr id="21" name="Google Shape;280;p25">
            <a:extLst>
              <a:ext uri="{FF2B5EF4-FFF2-40B4-BE49-F238E27FC236}">
                <a16:creationId xmlns:a16="http://schemas.microsoft.com/office/drawing/2014/main" id="{2E09B438-479D-4141-9A32-FC426D6BAB0C}"/>
              </a:ext>
            </a:extLst>
          </p:cNvPr>
          <p:cNvGrpSpPr/>
          <p:nvPr/>
        </p:nvGrpSpPr>
        <p:grpSpPr>
          <a:xfrm>
            <a:off x="6776314" y="3267692"/>
            <a:ext cx="1297390" cy="1297390"/>
            <a:chOff x="2859873" y="853971"/>
            <a:chExt cx="1068600" cy="1068600"/>
          </a:xfrm>
        </p:grpSpPr>
        <p:sp>
          <p:nvSpPr>
            <p:cNvPr id="22" name="Google Shape;281;p25">
              <a:extLst>
                <a:ext uri="{FF2B5EF4-FFF2-40B4-BE49-F238E27FC236}">
                  <a16:creationId xmlns:a16="http://schemas.microsoft.com/office/drawing/2014/main" id="{EB178097-48D6-49AD-97D7-6ACC0DBAF6C9}"/>
                </a:ext>
              </a:extLst>
            </p:cNvPr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" name="Google Shape;282;p25">
              <a:extLst>
                <a:ext uri="{FF2B5EF4-FFF2-40B4-BE49-F238E27FC236}">
                  <a16:creationId xmlns:a16="http://schemas.microsoft.com/office/drawing/2014/main" id="{A5C4EC8D-426A-449A-991D-C4452D77A69C}"/>
                </a:ext>
              </a:extLst>
            </p:cNvPr>
            <p:cNvSpPr txBox="1"/>
            <p:nvPr/>
          </p:nvSpPr>
          <p:spPr>
            <a:xfrm>
              <a:off x="2897420" y="1042473"/>
              <a:ext cx="965858" cy="788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-DK" sz="9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Poin data yang jatuh di kedua sisi </a:t>
              </a:r>
              <a:r>
                <a:rPr lang="da-DK" sz="900" i="1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hyperplane </a:t>
              </a:r>
              <a:r>
                <a:rPr lang="da-DK" sz="9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dapat dikaitkan dengan kelas  berbeda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350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002100" cy="1316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Random Forest</a:t>
            </a:r>
            <a:endParaRPr dirty="0"/>
          </a:p>
        </p:txBody>
      </p:sp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4361713" y="1226082"/>
            <a:ext cx="3339000" cy="3339000"/>
            <a:chOff x="2902488" y="902232"/>
            <a:chExt cx="3339000" cy="3339000"/>
          </a:xfrm>
        </p:grpSpPr>
        <p:sp>
          <p:nvSpPr>
            <p:cNvPr id="272" name="Google Shape;272;p25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74" name="Google Shape;274;p25"/>
          <p:cNvGrpSpPr/>
          <p:nvPr/>
        </p:nvGrpSpPr>
        <p:grpSpPr>
          <a:xfrm>
            <a:off x="5123263" y="1987632"/>
            <a:ext cx="1815900" cy="1815900"/>
            <a:chOff x="3664038" y="1663782"/>
            <a:chExt cx="1815900" cy="1815900"/>
          </a:xfrm>
        </p:grpSpPr>
        <p:sp>
          <p:nvSpPr>
            <p:cNvPr id="275" name="Google Shape;275;p25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6" name="Google Shape;276;p25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THE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REASONS</a:t>
              </a:r>
              <a:endParaRPr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77" name="Google Shape;277;p25"/>
          <p:cNvGrpSpPr/>
          <p:nvPr/>
        </p:nvGrpSpPr>
        <p:grpSpPr>
          <a:xfrm>
            <a:off x="5260980" y="302893"/>
            <a:ext cx="1581374" cy="1581374"/>
            <a:chOff x="2859873" y="853971"/>
            <a:chExt cx="1068600" cy="1068600"/>
          </a:xfrm>
        </p:grpSpPr>
        <p:sp>
          <p:nvSpPr>
            <p:cNvPr id="278" name="Google Shape;278;p2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9" name="Google Shape;279;p25"/>
            <p:cNvSpPr txBox="1"/>
            <p:nvPr/>
          </p:nvSpPr>
          <p:spPr>
            <a:xfrm>
              <a:off x="2902863" y="987029"/>
              <a:ext cx="982619" cy="900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Menggabungkan hasil prediksi kedalam bebrapa </a:t>
              </a:r>
              <a:r>
                <a:rPr lang="en" sz="1100" i="1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ensemble method</a:t>
              </a:r>
              <a:endParaRPr sz="1100" i="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80" name="Google Shape;280;p25"/>
          <p:cNvGrpSpPr/>
          <p:nvPr/>
        </p:nvGrpSpPr>
        <p:grpSpPr>
          <a:xfrm>
            <a:off x="3985360" y="3235586"/>
            <a:ext cx="1297390" cy="1297390"/>
            <a:chOff x="2859873" y="853971"/>
            <a:chExt cx="1068600" cy="1068600"/>
          </a:xfrm>
        </p:grpSpPr>
        <p:sp>
          <p:nvSpPr>
            <p:cNvPr id="281" name="Google Shape;281;p2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2" name="Google Shape;282;p25"/>
            <p:cNvSpPr txBox="1"/>
            <p:nvPr/>
          </p:nvSpPr>
          <p:spPr>
            <a:xfrm>
              <a:off x="2927837" y="965578"/>
              <a:ext cx="965858" cy="788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Menentukan split-point dilakukan secara acak pada beberapa fitur terpilih</a:t>
              </a:r>
              <a:endParaRPr sz="9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6DDEB7E-488C-4CC1-97F9-E0A37610B544}"/>
              </a:ext>
            </a:extLst>
          </p:cNvPr>
          <p:cNvSpPr txBox="1"/>
          <p:nvPr/>
        </p:nvSpPr>
        <p:spPr>
          <a:xfrm>
            <a:off x="462385" y="2399559"/>
            <a:ext cx="337326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>
                <a:latin typeface="Bahnschrift" panose="020B0502040204020203" pitchFamily="34" charset="0"/>
              </a:rPr>
              <a:t>Mengubah</a:t>
            </a:r>
            <a:r>
              <a:rPr lang="en-ID" dirty="0">
                <a:latin typeface="Bahnschrift" panose="020B0502040204020203" pitchFamily="34" charset="0"/>
              </a:rPr>
              <a:t> </a:t>
            </a:r>
            <a:r>
              <a:rPr lang="en-ID" dirty="0" err="1">
                <a:latin typeface="Bahnschrift" panose="020B0502040204020203" pitchFamily="34" charset="0"/>
              </a:rPr>
              <a:t>algoritma</a:t>
            </a:r>
            <a:r>
              <a:rPr lang="en-ID" dirty="0">
                <a:latin typeface="Bahnschrift" panose="020B0502040204020203" pitchFamily="34" charset="0"/>
              </a:rPr>
              <a:t> </a:t>
            </a:r>
            <a:r>
              <a:rPr lang="en-ID" dirty="0" err="1">
                <a:latin typeface="Bahnschrift" panose="020B0502040204020203" pitchFamily="34" charset="0"/>
              </a:rPr>
              <a:t>pembelajaran</a:t>
            </a:r>
            <a:r>
              <a:rPr lang="en-ID" dirty="0">
                <a:latin typeface="Bahnschrift" panose="020B0502040204020203" pitchFamily="34" charset="0"/>
              </a:rPr>
              <a:t> pada sub-tree </a:t>
            </a:r>
            <a:r>
              <a:rPr lang="en-ID" dirty="0" err="1">
                <a:latin typeface="Bahnschrift" panose="020B0502040204020203" pitchFamily="34" charset="0"/>
              </a:rPr>
              <a:t>sehingga</a:t>
            </a:r>
            <a:r>
              <a:rPr lang="en-ID" dirty="0">
                <a:latin typeface="Bahnschrift" panose="020B0502040204020203" pitchFamily="34" charset="0"/>
              </a:rPr>
              <a:t> </a:t>
            </a:r>
            <a:r>
              <a:rPr lang="en-ID" dirty="0" err="1">
                <a:latin typeface="Bahnschrift" panose="020B0502040204020203" pitchFamily="34" charset="0"/>
              </a:rPr>
              <a:t>prediksi</a:t>
            </a:r>
            <a:r>
              <a:rPr lang="en-ID" dirty="0">
                <a:latin typeface="Bahnschrift" panose="020B0502040204020203" pitchFamily="34" charset="0"/>
              </a:rPr>
              <a:t> yang </a:t>
            </a:r>
            <a:r>
              <a:rPr lang="en-ID" dirty="0" err="1">
                <a:latin typeface="Bahnschrift" panose="020B0502040204020203" pitchFamily="34" charset="0"/>
              </a:rPr>
              <a:t>dihasilkan</a:t>
            </a:r>
            <a:r>
              <a:rPr lang="en-ID" dirty="0">
                <a:latin typeface="Bahnschrift" panose="020B0502040204020203" pitchFamily="34" charset="0"/>
              </a:rPr>
              <a:t> </a:t>
            </a:r>
            <a:r>
              <a:rPr lang="en-ID" dirty="0" err="1">
                <a:latin typeface="Bahnschrift" panose="020B0502040204020203" pitchFamily="34" charset="0"/>
              </a:rPr>
              <a:t>memiliki</a:t>
            </a:r>
            <a:r>
              <a:rPr lang="en-ID" dirty="0">
                <a:latin typeface="Bahnschrift" panose="020B0502040204020203" pitchFamily="34" charset="0"/>
              </a:rPr>
              <a:t> </a:t>
            </a:r>
            <a:r>
              <a:rPr lang="en-ID" dirty="0" err="1">
                <a:latin typeface="Bahnschrift" panose="020B0502040204020203" pitchFamily="34" charset="0"/>
              </a:rPr>
              <a:t>korelasi</a:t>
            </a:r>
            <a:r>
              <a:rPr lang="en-ID" dirty="0">
                <a:latin typeface="Bahnschrift" panose="020B0502040204020203" pitchFamily="34" charset="0"/>
              </a:rPr>
              <a:t> yang </a:t>
            </a:r>
            <a:r>
              <a:rPr lang="en-ID" dirty="0" err="1">
                <a:latin typeface="Bahnschrift" panose="020B0502040204020203" pitchFamily="34" charset="0"/>
              </a:rPr>
              <a:t>kecil</a:t>
            </a:r>
            <a:endParaRPr lang="en-ID" dirty="0">
              <a:latin typeface="Bahnschrift" panose="020B0502040204020203" pitchFamily="34" charset="0"/>
            </a:endParaRPr>
          </a:p>
        </p:txBody>
      </p:sp>
      <p:grpSp>
        <p:nvGrpSpPr>
          <p:cNvPr id="21" name="Google Shape;280;p25">
            <a:extLst>
              <a:ext uri="{FF2B5EF4-FFF2-40B4-BE49-F238E27FC236}">
                <a16:creationId xmlns:a16="http://schemas.microsoft.com/office/drawing/2014/main" id="{2E09B438-479D-4141-9A32-FC426D6BAB0C}"/>
              </a:ext>
            </a:extLst>
          </p:cNvPr>
          <p:cNvGrpSpPr/>
          <p:nvPr/>
        </p:nvGrpSpPr>
        <p:grpSpPr>
          <a:xfrm>
            <a:off x="6776314" y="3267692"/>
            <a:ext cx="1297390" cy="1297390"/>
            <a:chOff x="2859873" y="853971"/>
            <a:chExt cx="1068600" cy="1068600"/>
          </a:xfrm>
        </p:grpSpPr>
        <p:sp>
          <p:nvSpPr>
            <p:cNvPr id="22" name="Google Shape;281;p25">
              <a:extLst>
                <a:ext uri="{FF2B5EF4-FFF2-40B4-BE49-F238E27FC236}">
                  <a16:creationId xmlns:a16="http://schemas.microsoft.com/office/drawing/2014/main" id="{EB178097-48D6-49AD-97D7-6ACC0DBAF6C9}"/>
                </a:ext>
              </a:extLst>
            </p:cNvPr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" name="Google Shape;282;p25">
              <a:extLst>
                <a:ext uri="{FF2B5EF4-FFF2-40B4-BE49-F238E27FC236}">
                  <a16:creationId xmlns:a16="http://schemas.microsoft.com/office/drawing/2014/main" id="{A5C4EC8D-426A-449A-991D-C4452D77A69C}"/>
                </a:ext>
              </a:extLst>
            </p:cNvPr>
            <p:cNvSpPr txBox="1"/>
            <p:nvPr/>
          </p:nvSpPr>
          <p:spPr>
            <a:xfrm>
              <a:off x="2897420" y="939134"/>
              <a:ext cx="965858" cy="89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Uji </a:t>
              </a:r>
              <a:r>
                <a:rPr lang="en-GB" sz="9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coba</a:t>
              </a:r>
              <a:r>
                <a:rPr lang="en-GB" sz="9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GB" sz="9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dilakukan</a:t>
              </a:r>
              <a:r>
                <a:rPr lang="en-GB" sz="9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dengan </a:t>
              </a:r>
              <a:r>
                <a:rPr lang="en-GB" sz="9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nilai</a:t>
              </a:r>
              <a:r>
                <a:rPr lang="en-GB" sz="9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GB" sz="9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berbrda-beda</a:t>
              </a:r>
              <a:r>
                <a:rPr lang="en-GB" sz="9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GB" sz="9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disesuaikan</a:t>
              </a:r>
              <a:r>
                <a:rPr lang="en-GB" sz="9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dengan </a:t>
              </a:r>
              <a:r>
                <a:rPr lang="en-GB" sz="900" i="1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cross validation</a:t>
              </a:r>
              <a:endParaRPr sz="900" i="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54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"/>
          <p:cNvSpPr txBox="1">
            <a:spLocks noGrp="1"/>
          </p:cNvSpPr>
          <p:nvPr>
            <p:ph type="ctrTitle"/>
          </p:nvPr>
        </p:nvSpPr>
        <p:spPr>
          <a:xfrm>
            <a:off x="2054645" y="946058"/>
            <a:ext cx="5034709" cy="24392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err="1"/>
              <a:t>Akurasi</a:t>
            </a:r>
            <a:r>
              <a:rPr lang="en"/>
              <a:t> yang </a:t>
            </a:r>
            <a:r>
              <a:rPr lang="en" err="1"/>
              <a:t>diharapkan</a:t>
            </a:r>
          </a:p>
        </p:txBody>
      </p:sp>
      <p:sp>
        <p:nvSpPr>
          <p:cNvPr id="459" name="Google Shape;459;p39"/>
          <p:cNvSpPr txBox="1">
            <a:spLocks noGrp="1"/>
          </p:cNvSpPr>
          <p:nvPr>
            <p:ph type="subTitle" idx="1"/>
          </p:nvPr>
        </p:nvSpPr>
        <p:spPr>
          <a:xfrm>
            <a:off x="2569800" y="3594612"/>
            <a:ext cx="4004400" cy="647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ID" err="1"/>
              <a:t>Tiap</a:t>
            </a:r>
            <a:r>
              <a:rPr lang="en-ID"/>
              <a:t> </a:t>
            </a:r>
            <a:r>
              <a:rPr lang="en-ID" err="1"/>
              <a:t>metode</a:t>
            </a:r>
            <a:r>
              <a:rPr lang="en-ID"/>
              <a:t> </a:t>
            </a:r>
            <a:r>
              <a:rPr lang="en-ID" err="1"/>
              <a:t>diharapkan</a:t>
            </a:r>
            <a:r>
              <a:rPr lang="en-ID"/>
              <a:t> </a:t>
            </a:r>
            <a:r>
              <a:rPr lang="en-ID" err="1"/>
              <a:t>menghasilkan</a:t>
            </a:r>
            <a:r>
              <a:rPr lang="en-ID"/>
              <a:t> </a:t>
            </a:r>
            <a:r>
              <a:rPr lang="en-ID" err="1"/>
              <a:t>akurasi</a:t>
            </a:r>
            <a:r>
              <a:rPr lang="en-ID"/>
              <a:t> paling </a:t>
            </a:r>
            <a:r>
              <a:rPr lang="en-ID" err="1"/>
              <a:t>tidak</a:t>
            </a:r>
            <a:r>
              <a:rPr lang="en-ID"/>
              <a:t> o,8</a:t>
            </a:r>
          </a:p>
        </p:txBody>
      </p:sp>
      <p:sp>
        <p:nvSpPr>
          <p:cNvPr id="460" name="Google Shape;460;p39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cs typeface="Poppin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4567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25" name="Google Shape;425;p36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/>
          </a:p>
        </p:txBody>
      </p:sp>
      <p:grpSp>
        <p:nvGrpSpPr>
          <p:cNvPr id="427" name="Google Shape;427;p36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428" name="Google Shape;428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392806" y="417541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/>
              <a:t>Progres </a:t>
            </a:r>
            <a:r>
              <a:rPr lang="en" sz="2800" dirty="0" err="1"/>
              <a:t>pertemuan</a:t>
            </a:r>
            <a:r>
              <a:rPr lang="en" sz="2800" dirty="0"/>
              <a:t> </a:t>
            </a:r>
            <a:r>
              <a:rPr lang="en" sz="2800"/>
              <a:t>15</a:t>
            </a:r>
            <a:endParaRPr lang="id-ID" sz="2800"/>
          </a:p>
        </p:txBody>
      </p:sp>
      <p:sp>
        <p:nvSpPr>
          <p:cNvPr id="157" name="Google Shape;157;p1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58" name="Google Shape;158;p15"/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159" name="Google Shape;159;p15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ampungan Teks 6">
            <a:extLst>
              <a:ext uri="{FF2B5EF4-FFF2-40B4-BE49-F238E27FC236}">
                <a16:creationId xmlns:a16="http://schemas.microsoft.com/office/drawing/2014/main" id="{F12CA7B3-41A0-67E9-C846-AA7778DE82C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48984" y="1539486"/>
            <a:ext cx="5738243" cy="2618400"/>
          </a:xfrm>
        </p:spPr>
        <p:txBody>
          <a:bodyPr/>
          <a:lstStyle/>
          <a:p>
            <a:pPr marL="139700" indent="0">
              <a:buNone/>
            </a:pPr>
            <a:r>
              <a:rPr lang="id-ID" sz="1600" dirty="0"/>
              <a:t>2. Menentukan Tema.</a:t>
            </a:r>
          </a:p>
          <a:p>
            <a:pPr marL="139700" indent="0">
              <a:buNone/>
            </a:pPr>
            <a:r>
              <a:rPr lang="id-ID" sz="1600" dirty="0"/>
              <a:t>3. </a:t>
            </a:r>
            <a:r>
              <a:rPr lang="id-ID" sz="1600"/>
              <a:t>Rancangan</a:t>
            </a:r>
            <a:r>
              <a:rPr lang="id-ID" sz="1600" dirty="0"/>
              <a:t> data yang akan diambil.</a:t>
            </a:r>
          </a:p>
          <a:p>
            <a:pPr marL="139700" indent="0">
              <a:buNone/>
            </a:pPr>
            <a:r>
              <a:rPr lang="id-ID" sz="1600" dirty="0"/>
              <a:t>4. Tentukan metode yang akan diselesaikan.</a:t>
            </a:r>
          </a:p>
          <a:p>
            <a:pPr marL="139700" indent="0">
              <a:buNone/>
            </a:pPr>
            <a:r>
              <a:rPr lang="id-ID" sz="1600" dirty="0"/>
              <a:t>5. Alasan Metode tersebut digunakan.</a:t>
            </a:r>
          </a:p>
          <a:p>
            <a:pPr marL="139700" indent="0">
              <a:buNone/>
            </a:pPr>
            <a:r>
              <a:rPr lang="id-ID" sz="1600" dirty="0"/>
              <a:t>6. Akurasi yang diharapkan.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1998300" y="2574870"/>
            <a:ext cx="5139349" cy="948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Menentukan</a:t>
            </a:r>
            <a:r>
              <a:rPr lang="en" dirty="0"/>
              <a:t> Tema</a:t>
            </a:r>
            <a:endParaRPr lang="id-ID"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2</a:t>
            </a:r>
            <a:endParaRPr lang="en" sz="6000" b="1" dirty="0">
              <a:solidFill>
                <a:srgbClr val="FFFFFF"/>
              </a:solidFill>
              <a:latin typeface="Poppins"/>
              <a:cs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ambar 9" descr="Sebuah gambar berisi rumput, luar ruangan, bangku, taman&#10;&#10;Deskripsi dibuat secara otomatis">
            <a:extLst>
              <a:ext uri="{FF2B5EF4-FFF2-40B4-BE49-F238E27FC236}">
                <a16:creationId xmlns:a16="http://schemas.microsoft.com/office/drawing/2014/main" id="{C4671761-3298-5581-7924-F20503F02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" y="-458810"/>
            <a:ext cx="9142390" cy="5715000"/>
          </a:xfrm>
          <a:prstGeom prst="rect">
            <a:avLst/>
          </a:prstGeom>
        </p:spPr>
      </p:pic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9CABD391-C5B7-8F7B-96A0-B799840FE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568" y="1310550"/>
            <a:ext cx="4777200" cy="810765"/>
          </a:xfrm>
        </p:spPr>
        <p:txBody>
          <a:bodyPr/>
          <a:lstStyle/>
          <a:p>
            <a:pPr marL="63500" indent="0">
              <a:buNone/>
            </a:pPr>
            <a:r>
              <a:rPr lang="id-ID" sz="4400" dirty="0">
                <a:solidFill>
                  <a:schemeClr val="bg1"/>
                </a:solidFill>
              </a:rPr>
              <a:t>" Pertanian "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5" name="Gambar 5" descr="Sebuah gambar berisi rumput, luar ruangan, tanaman&#10;&#10;Deskripsi dibuat secara otomatis">
            <a:extLst>
              <a:ext uri="{FF2B5EF4-FFF2-40B4-BE49-F238E27FC236}">
                <a16:creationId xmlns:a16="http://schemas.microsoft.com/office/drawing/2014/main" id="{E695AC2A-6A5C-74C4-8938-832C38AEF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020" y="3315505"/>
            <a:ext cx="2743200" cy="1828800"/>
          </a:xfrm>
          <a:prstGeom prst="rect">
            <a:avLst/>
          </a:prstGeom>
        </p:spPr>
      </p:pic>
      <p:pic>
        <p:nvPicPr>
          <p:cNvPr id="6" name="Gambar 6" descr="Sebuah gambar berisi rumput, luar ruangan, orang, langit&#10;&#10;Deskripsi dibuat secara otomatis">
            <a:extLst>
              <a:ext uri="{FF2B5EF4-FFF2-40B4-BE49-F238E27FC236}">
                <a16:creationId xmlns:a16="http://schemas.microsoft.com/office/drawing/2014/main" id="{C47B269D-1176-7B3D-4564-9ECACEB04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20" y="2831035"/>
            <a:ext cx="4119629" cy="2314781"/>
          </a:xfrm>
          <a:prstGeom prst="rect">
            <a:avLst/>
          </a:prstGeom>
        </p:spPr>
      </p:pic>
      <p:pic>
        <p:nvPicPr>
          <p:cNvPr id="7" name="Gambar 7" descr="Sebuah gambar berisi langit, luar ruangan, rumput, orang&#10;&#10;Deskripsi dibuat secara otomatis">
            <a:extLst>
              <a:ext uri="{FF2B5EF4-FFF2-40B4-BE49-F238E27FC236}">
                <a16:creationId xmlns:a16="http://schemas.microsoft.com/office/drawing/2014/main" id="{CBE7BC1E-A214-DDDE-7352-140A8BB25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92051" y="2752054"/>
            <a:ext cx="2743200" cy="1828800"/>
          </a:xfrm>
          <a:prstGeom prst="rect">
            <a:avLst/>
          </a:prstGeom>
        </p:spPr>
      </p:pic>
      <p:pic>
        <p:nvPicPr>
          <p:cNvPr id="2" name="Gambar 2" descr="Sebuah gambar berisi rumput, luar ruangan, tanaman&#10;&#10;Deskripsi dibuat secara otomatis">
            <a:extLst>
              <a:ext uri="{FF2B5EF4-FFF2-40B4-BE49-F238E27FC236}">
                <a16:creationId xmlns:a16="http://schemas.microsoft.com/office/drawing/2014/main" id="{64C1272F-6583-6B3D-32E8-49D6C044B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5618" y="2447598"/>
            <a:ext cx="2743200" cy="1536192"/>
          </a:xfrm>
          <a:prstGeom prst="rect">
            <a:avLst/>
          </a:prstGeom>
        </p:spPr>
      </p:pic>
      <p:pic>
        <p:nvPicPr>
          <p:cNvPr id="3" name="Gambar 7" descr="Sebuah gambar berisi rumput, luar ruangan, mesin pertanian, taman&#10;&#10;Deskripsi dibuat secara otomatis">
            <a:extLst>
              <a:ext uri="{FF2B5EF4-FFF2-40B4-BE49-F238E27FC236}">
                <a16:creationId xmlns:a16="http://schemas.microsoft.com/office/drawing/2014/main" id="{FAA3DD2C-0CB8-AC2D-F8A5-187D0E32C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7238" y="3453982"/>
            <a:ext cx="2743200" cy="14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7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Gambar 2">
            <a:extLst>
              <a:ext uri="{FF2B5EF4-FFF2-40B4-BE49-F238E27FC236}">
                <a16:creationId xmlns:a16="http://schemas.microsoft.com/office/drawing/2014/main" id="{CE9D1574-C33A-155B-4A95-B1FA1D0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86" y="197144"/>
            <a:ext cx="6300988" cy="1714628"/>
          </a:xfrm>
          <a:prstGeom prst="rect">
            <a:avLst/>
          </a:prstGeom>
        </p:spPr>
      </p:pic>
      <p:pic>
        <p:nvPicPr>
          <p:cNvPr id="3" name="Gambar 3" descr="Sebuah gambar berisi teks&#10;&#10;Deskripsi dibuat secara otomatis">
            <a:extLst>
              <a:ext uri="{FF2B5EF4-FFF2-40B4-BE49-F238E27FC236}">
                <a16:creationId xmlns:a16="http://schemas.microsoft.com/office/drawing/2014/main" id="{AB95EC91-2C7D-1735-0682-A6DD7C7B9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2170293"/>
            <a:ext cx="4466771" cy="1573986"/>
          </a:xfrm>
          <a:prstGeom prst="rect">
            <a:avLst/>
          </a:prstGeom>
        </p:spPr>
      </p:pic>
      <p:pic>
        <p:nvPicPr>
          <p:cNvPr id="4" name="Gambar 4" descr="Sebuah gambar berisi teks&#10;&#10;Deskripsi dibuat secara otomatis">
            <a:extLst>
              <a:ext uri="{FF2B5EF4-FFF2-40B4-BE49-F238E27FC236}">
                <a16:creationId xmlns:a16="http://schemas.microsoft.com/office/drawing/2014/main" id="{3D2DC4D9-15C9-9C9E-B644-B8D1A9F3D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971" y="2815805"/>
            <a:ext cx="4194628" cy="20972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7" name="Gambar 8" descr="Sebuah gambar berisi teks&#10;&#10;Deskripsi dibuat secara otomatis">
            <a:extLst>
              <a:ext uri="{FF2B5EF4-FFF2-40B4-BE49-F238E27FC236}">
                <a16:creationId xmlns:a16="http://schemas.microsoft.com/office/drawing/2014/main" id="{713544DC-830D-4B1A-373F-233AC4E4D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7" y="89302"/>
            <a:ext cx="4639128" cy="1735468"/>
          </a:xfrm>
          <a:prstGeom prst="rect">
            <a:avLst/>
          </a:prstGeom>
        </p:spPr>
      </p:pic>
      <p:pic>
        <p:nvPicPr>
          <p:cNvPr id="9" name="Gambar 9" descr="Sebuah gambar berisi teks&#10;&#10;Deskripsi dibuat secara otomatis">
            <a:extLst>
              <a:ext uri="{FF2B5EF4-FFF2-40B4-BE49-F238E27FC236}">
                <a16:creationId xmlns:a16="http://schemas.microsoft.com/office/drawing/2014/main" id="{C05184AE-7878-35F0-9387-2BD9ECE70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972" y="1527721"/>
            <a:ext cx="4221843" cy="1407701"/>
          </a:xfrm>
          <a:prstGeom prst="rect">
            <a:avLst/>
          </a:prstGeom>
        </p:spPr>
      </p:pic>
      <p:pic>
        <p:nvPicPr>
          <p:cNvPr id="10" name="Gambar 10">
            <a:extLst>
              <a:ext uri="{FF2B5EF4-FFF2-40B4-BE49-F238E27FC236}">
                <a16:creationId xmlns:a16="http://schemas.microsoft.com/office/drawing/2014/main" id="{A3F9C2D7-B35A-835B-FF4F-4A691B362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28" y="2769350"/>
            <a:ext cx="4702628" cy="197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48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9" name="Gambar 9" descr="Sebuah gambar berisi teks, rumput, tanaman, cuplikan layar&#10;&#10;Deskripsi dibuat secara otomatis">
            <a:extLst>
              <a:ext uri="{FF2B5EF4-FFF2-40B4-BE49-F238E27FC236}">
                <a16:creationId xmlns:a16="http://schemas.microsoft.com/office/drawing/2014/main" id="{75DB3CC5-32B9-F9C1-3071-8EAD247B4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5" y="494638"/>
            <a:ext cx="6478072" cy="2253947"/>
          </a:xfrm>
          <a:prstGeom prst="rect">
            <a:avLst/>
          </a:prstGeom>
        </p:spPr>
      </p:pic>
      <p:pic>
        <p:nvPicPr>
          <p:cNvPr id="2" name="Gambar 1" descr="Sebuah gambar berisi teks&#10;&#10;Deskripsi dibuat secara otomatis">
            <a:extLst>
              <a:ext uri="{FF2B5EF4-FFF2-40B4-BE49-F238E27FC236}">
                <a16:creationId xmlns:a16="http://schemas.microsoft.com/office/drawing/2014/main" id="{50ED3AEA-DDEF-EFF3-70BD-0DD4F2DA4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98" y="3205220"/>
            <a:ext cx="7574565" cy="16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7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"/>
          <p:cNvSpPr txBox="1">
            <a:spLocks noGrp="1"/>
          </p:cNvSpPr>
          <p:nvPr>
            <p:ph type="ctrTitle"/>
          </p:nvPr>
        </p:nvSpPr>
        <p:spPr>
          <a:xfrm>
            <a:off x="2135138" y="2100266"/>
            <a:ext cx="4865674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Rancangan</a:t>
            </a:r>
            <a:r>
              <a:rPr lang="en" dirty="0"/>
              <a:t> Data</a:t>
            </a:r>
            <a:endParaRPr lang="id-ID"/>
          </a:p>
        </p:txBody>
      </p:sp>
      <p:sp>
        <p:nvSpPr>
          <p:cNvPr id="459" name="Google Shape;459;p39"/>
          <p:cNvSpPr txBox="1">
            <a:spLocks noGrp="1"/>
          </p:cNvSpPr>
          <p:nvPr>
            <p:ph type="subTitle" idx="1"/>
          </p:nvPr>
        </p:nvSpPr>
        <p:spPr>
          <a:xfrm>
            <a:off x="2569800" y="288875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yang </a:t>
            </a:r>
            <a:r>
              <a:rPr lang="en" err="1"/>
              <a:t>akan</a:t>
            </a:r>
            <a:r>
              <a:rPr lang="en"/>
              <a:t> </a:t>
            </a:r>
            <a:r>
              <a:rPr lang="en" dirty="0" err="1"/>
              <a:t>Dipakai</a:t>
            </a:r>
            <a:endParaRPr lang="id-ID" err="1"/>
          </a:p>
        </p:txBody>
      </p:sp>
      <p:sp>
        <p:nvSpPr>
          <p:cNvPr id="460" name="Google Shape;460;p39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cs typeface="Poppin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82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1403</Words>
  <Application>Microsoft Office PowerPoint</Application>
  <PresentationFormat>Peragaan Layar (16:9)</PresentationFormat>
  <Paragraphs>415</Paragraphs>
  <Slides>24</Slides>
  <Notes>24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24</vt:i4>
      </vt:variant>
    </vt:vector>
  </HeadingPairs>
  <TitlesOfParts>
    <vt:vector size="25" baseType="lpstr">
      <vt:lpstr>Cymbeline template</vt:lpstr>
      <vt:lpstr>Kelompok 3</vt:lpstr>
      <vt:lpstr>Anggota Kelompok</vt:lpstr>
      <vt:lpstr>Progres pertemuan 15</vt:lpstr>
      <vt:lpstr>Menentukan Tema</vt:lpstr>
      <vt:lpstr>Presentasi PowerPoint</vt:lpstr>
      <vt:lpstr>Presentasi PowerPoint</vt:lpstr>
      <vt:lpstr>Presentasi PowerPoint</vt:lpstr>
      <vt:lpstr>Presentasi PowerPoint</vt:lpstr>
      <vt:lpstr>Rancangan Data</vt:lpstr>
      <vt:lpstr>Presentasi PowerPoint</vt:lpstr>
      <vt:lpstr>Presentasi PowerPoint</vt:lpstr>
      <vt:lpstr>Metode</vt:lpstr>
      <vt:lpstr>Klasifikasi</vt:lpstr>
      <vt:lpstr>Naïve Bayes Classifier</vt:lpstr>
      <vt:lpstr>Decission Tree</vt:lpstr>
      <vt:lpstr>Support Vector Machine</vt:lpstr>
      <vt:lpstr>Random Forest</vt:lpstr>
      <vt:lpstr>Alasan PemilihanMetode</vt:lpstr>
      <vt:lpstr>Naïve Bayes Classifier</vt:lpstr>
      <vt:lpstr>Decission Tree</vt:lpstr>
      <vt:lpstr>Support Vector Machine</vt:lpstr>
      <vt:lpstr>Random Forest</vt:lpstr>
      <vt:lpstr>Akurasi yang diharapkan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Rosi Latansa</cp:lastModifiedBy>
  <cp:revision>15</cp:revision>
  <dcterms:modified xsi:type="dcterms:W3CDTF">2022-12-23T12:52:07Z</dcterms:modified>
</cp:coreProperties>
</file>